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5"/>
  </p:notesMasterIdLst>
  <p:handoutMasterIdLst>
    <p:handoutMasterId r:id="rId16"/>
  </p:handoutMasterIdLst>
  <p:sldIdLst>
    <p:sldId id="604" r:id="rId7"/>
    <p:sldId id="707" r:id="rId8"/>
    <p:sldId id="709" r:id="rId9"/>
    <p:sldId id="708" r:id="rId10"/>
    <p:sldId id="710" r:id="rId11"/>
    <p:sldId id="711" r:id="rId12"/>
    <p:sldId id="706" r:id="rId13"/>
    <p:sldId id="256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5" autoAdjust="0"/>
    <p:restoredTop sz="94662"/>
  </p:normalViewPr>
  <p:slideViewPr>
    <p:cSldViewPr snapToGrid="0" showGuides="1">
      <p:cViewPr varScale="1">
        <p:scale>
          <a:sx n="190" d="100"/>
          <a:sy n="190" d="100"/>
        </p:scale>
        <p:origin x="192" y="42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ce Pascale" userId="33a09a6f-b2d1-47a5-b3b3-352468c288fc" providerId="ADAL" clId="{358EF93C-5C1B-654F-A18D-6E851F7D9FFA}"/>
    <pc:docChg chg="modSld">
      <pc:chgData name="Chance Pascale" userId="33a09a6f-b2d1-47a5-b3b3-352468c288fc" providerId="ADAL" clId="{358EF93C-5C1B-654F-A18D-6E851F7D9FFA}" dt="2021-11-04T21:50:53.483" v="15" actId="20577"/>
      <pc:docMkLst>
        <pc:docMk/>
      </pc:docMkLst>
      <pc:sldChg chg="modSp mod">
        <pc:chgData name="Chance Pascale" userId="33a09a6f-b2d1-47a5-b3b3-352468c288fc" providerId="ADAL" clId="{358EF93C-5C1B-654F-A18D-6E851F7D9FFA}" dt="2021-11-04T21:50:53.483" v="15" actId="20577"/>
        <pc:sldMkLst>
          <pc:docMk/>
          <pc:sldMk cId="3058542679" sldId="708"/>
        </pc:sldMkLst>
        <pc:spChg chg="mod">
          <ac:chgData name="Chance Pascale" userId="33a09a6f-b2d1-47a5-b3b3-352468c288fc" providerId="ADAL" clId="{358EF93C-5C1B-654F-A18D-6E851F7D9FFA}" dt="2021-11-04T21:50:53.483" v="15" actId="20577"/>
          <ac:spMkLst>
            <pc:docMk/>
            <pc:sldMk cId="3058542679" sldId="708"/>
            <ac:spMk id="3" creationId="{615EDD56-375B-144F-9A35-4ABA9E1928E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11/4/21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56904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301943"/>
            <a:ext cx="3706784" cy="77916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314264"/>
            <a:ext cx="3706784" cy="76819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WSE Logo">
            <a:extLst>
              <a:ext uri="{FF2B5EF4-FFF2-40B4-BE49-F238E27FC236}">
                <a16:creationId xmlns:a16="http://schemas.microsoft.com/office/drawing/2014/main" id="{73EE76B3-19B8-4A4F-9962-98EBF35D9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2" t="22639" r="15939" b="21111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9304" y="980442"/>
            <a:ext cx="3141409" cy="927216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709293"/>
            <a:ext cx="4682835" cy="526467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840927"/>
            <a:ext cx="4953052" cy="579032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509214"/>
            <a:ext cx="3588328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3826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455555"/>
            <a:ext cx="4581006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cuda/npp/index.html" TargetMode="Externa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CUDA at Scale for the Enterprise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NPP Signal Processing Syntax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E168-D0D5-B145-BD51-E62EDC814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NPP Host Signal Data Types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4F381-702C-064D-BB51-62104F6034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We will use the </a:t>
            </a:r>
            <a:r>
              <a:rPr lang="en-US" dirty="0" err="1"/>
              <a:t>SignalsCPU.h</a:t>
            </a:r>
            <a:r>
              <a:rPr lang="en-US" dirty="0"/>
              <a:t> within the </a:t>
            </a:r>
            <a:r>
              <a:rPr lang="en-US" dirty="0" err="1"/>
              <a:t>cuda</a:t>
            </a:r>
            <a:r>
              <a:rPr lang="en-US" dirty="0"/>
              <a:t>-samples project (inside Common/</a:t>
            </a:r>
            <a:r>
              <a:rPr lang="en-US" dirty="0" err="1"/>
              <a:t>UtilNPP</a:t>
            </a:r>
            <a:r>
              <a:rPr lang="en-US" dirty="0"/>
              <a:t>) to abstract some of the underlying signals pointer/constructor logic.</a:t>
            </a:r>
          </a:p>
          <a:p>
            <a:r>
              <a:rPr lang="en-US" dirty="0"/>
              <a:t>The pattern for these data types is the </a:t>
            </a:r>
            <a:r>
              <a:rPr lang="en-US" dirty="0" err="1"/>
              <a:t>SignalCPU_</a:t>
            </a:r>
            <a:r>
              <a:rPr lang="en-US" dirty="0" err="1">
                <a:solidFill>
                  <a:schemeClr val="accent5"/>
                </a:solidFill>
              </a:rPr>
              <a:t>NUMTYPE</a:t>
            </a:r>
            <a:endParaRPr lang="en-US" dirty="0">
              <a:solidFill>
                <a:schemeClr val="accent2"/>
              </a:solidFill>
            </a:endParaRPr>
          </a:p>
          <a:p>
            <a:pPr lvl="1"/>
            <a:r>
              <a:rPr lang="en-US" dirty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NUMTYPE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This can be 8-bit unsigned (0-255), 16-bit signed and unsigned, 32-bit signed and floating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will need to get host signal file data into this data type, there are a number of ways to take data from files and generate arrays of numbers.</a:t>
            </a:r>
          </a:p>
        </p:txBody>
      </p:sp>
    </p:spTree>
    <p:extLst>
      <p:ext uri="{BB962C8B-B14F-4D97-AF65-F5344CB8AC3E}">
        <p14:creationId xmlns:p14="http://schemas.microsoft.com/office/powerpoint/2010/main" val="3293339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E168-D0D5-B145-BD51-E62EDC814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NPP Device Signals Data Types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4F381-702C-064D-BB51-62104F6034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We will use the </a:t>
            </a:r>
            <a:r>
              <a:rPr lang="en-US" dirty="0" err="1"/>
              <a:t>SignalsNPP.h</a:t>
            </a:r>
            <a:r>
              <a:rPr lang="en-US" dirty="0"/>
              <a:t> within the </a:t>
            </a:r>
            <a:r>
              <a:rPr lang="en-US" dirty="0" err="1"/>
              <a:t>cuda</a:t>
            </a:r>
            <a:r>
              <a:rPr lang="en-US" dirty="0"/>
              <a:t>-samples project (inside Common/</a:t>
            </a:r>
            <a:r>
              <a:rPr lang="en-US" dirty="0" err="1"/>
              <a:t>UtilNPP</a:t>
            </a:r>
            <a:r>
              <a:rPr lang="en-US" dirty="0"/>
              <a:t>) to abstract some of the underlying signals pointer/constructor logic.</a:t>
            </a:r>
          </a:p>
          <a:p>
            <a:r>
              <a:rPr lang="en-US" dirty="0"/>
              <a:t>The pattern for these data types is the </a:t>
            </a:r>
            <a:r>
              <a:rPr lang="en-US" dirty="0" err="1"/>
              <a:t>SignalsNPP_</a:t>
            </a:r>
            <a:r>
              <a:rPr lang="en-US" dirty="0" err="1">
                <a:solidFill>
                  <a:schemeClr val="accent5"/>
                </a:solidFill>
              </a:rPr>
              <a:t>NUMTYPE</a:t>
            </a:r>
            <a:endParaRPr lang="en-US" dirty="0">
              <a:solidFill>
                <a:schemeClr val="accent2"/>
              </a:solidFill>
            </a:endParaRPr>
          </a:p>
          <a:p>
            <a:pPr lvl="1"/>
            <a:r>
              <a:rPr lang="en-US" dirty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NUMTYPE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This can be 8-bit unsigned (0-255), 16-bit signed and unsigned, 32-bit signed and floating, and 64-bit floating point</a:t>
            </a:r>
          </a:p>
          <a:p>
            <a:r>
              <a:rPr lang="en-US" dirty="0"/>
              <a:t>There is a constructor for populating (copy from host memory) the </a:t>
            </a:r>
            <a:r>
              <a:rPr lang="en-US" dirty="0" err="1"/>
              <a:t>SignalsNPP</a:t>
            </a:r>
            <a:r>
              <a:rPr lang="en-US" dirty="0"/>
              <a:t> data types, e.g. SignalsNPP_8u_C1 </a:t>
            </a:r>
            <a:r>
              <a:rPr lang="en-US" dirty="0" err="1"/>
              <a:t>variableName</a:t>
            </a:r>
            <a:r>
              <a:rPr lang="en-US" dirty="0"/>
              <a:t>(</a:t>
            </a:r>
            <a:r>
              <a:rPr lang="en-US" dirty="0" err="1"/>
              <a:t>hostMemoryPointer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262911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A87E4-97D4-F643-B55F-940A5246C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NPP Signal/Conversion Filter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5EDD56-375B-144F-9A35-4ABA9E1928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The integral filter pattern is as follows:</a:t>
            </a:r>
          </a:p>
          <a:p>
            <a:pPr lvl="1"/>
            <a:r>
              <a:rPr lang="en-US" dirty="0"/>
              <a:t>nppsIntegral_32s[</a:t>
            </a:r>
            <a:r>
              <a:rPr lang="en-US" dirty="0">
                <a:solidFill>
                  <a:schemeClr val="accent5"/>
                </a:solidFill>
              </a:rPr>
              <a:t>_</a:t>
            </a:r>
            <a:r>
              <a:rPr lang="en-US" dirty="0" err="1">
                <a:solidFill>
                  <a:schemeClr val="accent5"/>
                </a:solidFill>
              </a:rPr>
              <a:t>Ctx</a:t>
            </a:r>
            <a:r>
              <a:rPr lang="en-US" dirty="0"/>
              <a:t>]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- This perform an indefinite integral signal filtering operation</a:t>
            </a:r>
          </a:p>
          <a:p>
            <a:pPr lvl="2"/>
            <a:r>
              <a:rPr lang="en-US" dirty="0">
                <a:solidFill>
                  <a:schemeClr val="accent5"/>
                </a:solidFill>
              </a:rPr>
              <a:t>_</a:t>
            </a:r>
            <a:r>
              <a:rPr lang="en-US" dirty="0" err="1">
                <a:solidFill>
                  <a:schemeClr val="accent5"/>
                </a:solidFill>
              </a:rPr>
              <a:t>Ctx</a:t>
            </a:r>
            <a:r>
              <a:rPr lang="en-US" dirty="0"/>
              <a:t> – This optional additional part of the function name is used when using NPP in conjunction with CUDA Streams</a:t>
            </a:r>
          </a:p>
          <a:p>
            <a:r>
              <a:rPr lang="en-US" dirty="0" err="1"/>
              <a:t>nppsConvert_</a:t>
            </a:r>
            <a:r>
              <a:rPr lang="en-US" dirty="0" err="1">
                <a:solidFill>
                  <a:schemeClr val="accent4"/>
                </a:solidFill>
              </a:rPr>
              <a:t>NUMTYPEA</a:t>
            </a:r>
            <a:r>
              <a:rPr lang="en-US" dirty="0" err="1"/>
              <a:t>_</a:t>
            </a:r>
            <a:r>
              <a:rPr lang="en-US" dirty="0" err="1">
                <a:solidFill>
                  <a:schemeClr val="accent2"/>
                </a:solidFill>
              </a:rPr>
              <a:t>NUMTYPEB</a:t>
            </a:r>
            <a:r>
              <a:rPr lang="en-US" dirty="0"/>
              <a:t>[</a:t>
            </a:r>
            <a:r>
              <a:rPr lang="en-US" dirty="0">
                <a:solidFill>
                  <a:schemeClr val="accent5"/>
                </a:solidFill>
              </a:rPr>
              <a:t>_</a:t>
            </a:r>
            <a:r>
              <a:rPr lang="en-US" dirty="0" err="1">
                <a:solidFill>
                  <a:schemeClr val="accent5"/>
                </a:solidFill>
              </a:rPr>
              <a:t>Ctx</a:t>
            </a:r>
            <a:r>
              <a:rPr lang="en-US" dirty="0"/>
              <a:t>] – nppsConvert_</a:t>
            </a:r>
            <a:r>
              <a:rPr lang="en-US"/>
              <a:t>8u_16s_Ctx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4"/>
                </a:solidFill>
              </a:rPr>
              <a:t>NUMTYPEA</a:t>
            </a:r>
            <a:r>
              <a:rPr lang="en-US" dirty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This can be 8-bit unsigned (0-255), 16-bit signed and unsigned, 32-bit signed and floating, and 64-bit floating point of the source data type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2"/>
                </a:solidFill>
              </a:rPr>
              <a:t>NUMTYPEB</a:t>
            </a:r>
            <a:r>
              <a:rPr lang="en-US" dirty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This can be 8-bit unsigned (0-255), 16-bit signed and unsigned, 32-bit signed and floating, and 64-bit floating point of the destination data type</a:t>
            </a: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542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A87E4-97D4-F643-B55F-940A5246C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609" y="455555"/>
            <a:ext cx="8331958" cy="509105"/>
          </a:xfrm>
        </p:spPr>
        <p:txBody>
          <a:bodyPr/>
          <a:lstStyle/>
          <a:p>
            <a:r>
              <a:rPr lang="en-US" dirty="0"/>
              <a:t>NPP Signals Processing Operations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5EDD56-375B-144F-9A35-4ABA9E1928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000" dirty="0"/>
              <a:t>There are numerous other image processing operations including:</a:t>
            </a:r>
          </a:p>
          <a:p>
            <a:pPr lvl="1"/>
            <a:r>
              <a:rPr lang="en-US" sz="2000" dirty="0"/>
              <a:t>Mathematic – add, multiply, subtract, etc. to all samples in a signal</a:t>
            </a:r>
          </a:p>
          <a:p>
            <a:pPr lvl="1"/>
            <a:r>
              <a:rPr lang="en-US" sz="2000" dirty="0"/>
              <a:t>Statistical – find sum, mean, minimum, maximum of samples in a signal</a:t>
            </a:r>
          </a:p>
          <a:p>
            <a:pPr lvl="1"/>
            <a:r>
              <a:rPr lang="en-US" sz="2000" dirty="0"/>
              <a:t>Logical – perform logical operations such as bitwise OR, AND, and XOR to each sample in a signal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596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C8A32-1D1D-F24C-B253-F5022FF58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NPP Memory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E2391-6D2F-1144-9E9C-ABE0D1D2906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000" dirty="0"/>
              <a:t>The image memory allocation function naming pattern is as follows:</a:t>
            </a:r>
          </a:p>
          <a:p>
            <a:pPr lvl="1"/>
            <a:r>
              <a:rPr lang="en-US" sz="2000" dirty="0" err="1"/>
              <a:t>nppsMalloc_</a:t>
            </a:r>
            <a:r>
              <a:rPr lang="en-US" sz="2000" dirty="0" err="1">
                <a:solidFill>
                  <a:schemeClr val="accent4"/>
                </a:solidFill>
              </a:rPr>
              <a:t>NUMTYPE</a:t>
            </a:r>
            <a:r>
              <a:rPr lang="en-US" sz="2000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– nppsMalloc_8u</a:t>
            </a:r>
            <a:endParaRPr lang="en-US" sz="2000" dirty="0">
              <a:solidFill>
                <a:schemeClr val="accent1"/>
              </a:solidFill>
            </a:endParaRPr>
          </a:p>
          <a:p>
            <a:pPr lvl="1"/>
            <a:r>
              <a:rPr lang="en-US" sz="2000" dirty="0">
                <a:solidFill>
                  <a:schemeClr val="accent4"/>
                </a:solidFill>
              </a:rPr>
              <a:t>NUMTYPE</a:t>
            </a:r>
            <a:r>
              <a:rPr lang="en-US" sz="2000" dirty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This can be 8-bit unsigned (0-255), 16-bit signed and unsigned, 32-bit signed and floating, and 64-bit floating point</a:t>
            </a:r>
          </a:p>
          <a:p>
            <a:r>
              <a:rPr lang="en-US" sz="2000" dirty="0"/>
              <a:t>To free up memory, use </a:t>
            </a:r>
            <a:r>
              <a:rPr lang="en-US" sz="2000" dirty="0" err="1"/>
              <a:t>nppsFree</a:t>
            </a:r>
            <a:r>
              <a:rPr lang="en-US" sz="2000" dirty="0"/>
              <a:t>(pointer)</a:t>
            </a:r>
          </a:p>
        </p:txBody>
      </p:sp>
    </p:spTree>
    <p:extLst>
      <p:ext uri="{BB962C8B-B14F-4D97-AF65-F5344CB8AC3E}">
        <p14:creationId xmlns:p14="http://schemas.microsoft.com/office/powerpoint/2010/main" val="2638851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9292" y="1168977"/>
            <a:ext cx="8085415" cy="3077573"/>
          </a:xfrm>
        </p:spPr>
        <p:txBody>
          <a:bodyPr/>
          <a:lstStyle/>
          <a:p>
            <a:r>
              <a:rPr lang="en-US" dirty="0"/>
              <a:t>[1] 2021. NVIDIA. NVIDIA 2D Image and Signal Processing Performance Primitives. Retrieved from </a:t>
            </a:r>
            <a:r>
              <a:rPr lang="en-US" dirty="0">
                <a:hlinkClick r:id="rId2"/>
              </a:rPr>
              <a:t>https://docs.nvidia.com/cuda/npp/index.html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AAB8DFE-79F5-F04A-9CB9-85EC938E80CB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533A1E65-D138-5E42-8283-D5DFED7E00A7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C9195C4-32ED-1840-BB21-16BBC00D9F6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51abd47-9546-4a61-92e9-da62ec2358b6">
      <UserInfo>
        <DisplayName>CLDT Members</DisplayName>
        <AccountId>7</AccountId>
        <AccountType/>
      </UserInfo>
      <UserInfo>
        <DisplayName>Leonid Felikson</DisplayName>
        <AccountId>722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CA0581E-A123-4E9D-9FB3-CD8FDA6A38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8A04465-0014-4D33-ABA2-D6924F11FEE0}">
  <ds:schemaRefs>
    <ds:schemaRef ds:uri="http://purl.org/dc/elements/1.1/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051abd47-9546-4a61-92e9-da62ec2358b6"/>
    <ds:schemaRef ds:uri="fc700d6a-14c8-4431-87f0-1eb34fcb9ecc"/>
  </ds:schemaRefs>
</ds:datastoreItem>
</file>

<file path=customXml/itemProps3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294</TotalTime>
  <Words>483</Words>
  <Application>Microsoft Macintosh PowerPoint</Application>
  <PresentationFormat>On-screen Show (16:9)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at Scale for the Enterprise</vt:lpstr>
      <vt:lpstr>NPP Host Signal Data Types </vt:lpstr>
      <vt:lpstr>NPP Device Signals Data Types </vt:lpstr>
      <vt:lpstr>NPP Signal/Conversion Filter Syntax</vt:lpstr>
      <vt:lpstr>NPP Signals Processing Operations Syntax</vt:lpstr>
      <vt:lpstr>NPP Memory Operations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CUDA at Scale for the Enterprise</dc:title>
  <dc:creator>Chance Pascale</dc:creator>
  <cp:lastModifiedBy>Chance Pascale</cp:lastModifiedBy>
  <cp:revision>23</cp:revision>
  <dcterms:created xsi:type="dcterms:W3CDTF">2021-10-08T21:13:54Z</dcterms:created>
  <dcterms:modified xsi:type="dcterms:W3CDTF">2021-11-04T21:50:54Z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